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2" roundtripDataSignature="AMtx7migMwXtFir8iDFVOQEq7IyYmgbDG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21C36F1-A22B-46C0-82A8-28DA631CCC4C}">
  <a:tblStyle styleId="{F21C36F1-A22B-46C0-82A8-28DA631CCC4C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  <a:tblStyle styleId="{76AA7761-3DBD-4814-B32C-4829EA854643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0" name="Google Shape;20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e7a5f17bfc_1_7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5" name="Google Shape;265;ge7a5f17bfc_1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e7a5f17bfc_1_8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2" name="Google Shape;272;ge7a5f17bfc_1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10964047813_0_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9" name="Google Shape;279;g10964047813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e7a5f17bfc_1_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6" name="Google Shape;286;ge7a5f17bfc_1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e7a5f17bfc_1_9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3" name="Google Shape;293;ge7a5f17bfc_1_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e7a5f17bfc_1_9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0" name="Google Shape;300;ge7a5f17bfc_1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07" name="Google Shape;307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7" name="Google Shape;20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4" name="Google Shape;21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21" name="Google Shape;221;p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ede3cd57b5_0_3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8" name="Google Shape;228;gede3cd57b5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10964047813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5" name="Google Shape;235;g10964047813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10b5927638e_0_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3" name="Google Shape;243;g10b5927638e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e7a5f17bfc_1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1" name="Google Shape;251;ge7a5f17bfc_1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e7a5f17bfc_1_8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8" name="Google Shape;258;ge7a5f17bfc_1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png"/><Relationship Id="rId3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Relationship Id="rId3" Type="http://schemas.openxmlformats.org/officeDocument/2006/relationships/image" Target="../media/image13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2.png"/><Relationship Id="rId3" Type="http://schemas.openxmlformats.org/officeDocument/2006/relationships/image" Target="../media/image20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2.png"/><Relationship Id="rId3" Type="http://schemas.openxmlformats.org/officeDocument/2006/relationships/image" Target="../media/image2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2.png"/><Relationship Id="rId3" Type="http://schemas.openxmlformats.org/officeDocument/2006/relationships/image" Target="../media/image25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2.png"/><Relationship Id="rId3" Type="http://schemas.openxmlformats.org/officeDocument/2006/relationships/image" Target="../media/image23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2.png"/><Relationship Id="rId3" Type="http://schemas.openxmlformats.org/officeDocument/2006/relationships/image" Target="../media/image26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2.png"/><Relationship Id="rId3" Type="http://schemas.openxmlformats.org/officeDocument/2006/relationships/image" Target="../media/image26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8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4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7.png"/><Relationship Id="rId3" Type="http://schemas.openxmlformats.org/officeDocument/2006/relationships/image" Target="../media/image7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19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Relationship Id="rId3" Type="http://schemas.openxmlformats.org/officeDocument/2006/relationships/image" Target="../media/image18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5.png"/><Relationship Id="rId3" Type="http://schemas.openxmlformats.org/officeDocument/2006/relationships/image" Target="../media/image16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7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3" name="Google Shape;13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4242851"/>
            <a:ext cx="8968084" cy="27594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4" name="Google Shape;14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11716" y="4243845"/>
            <a:ext cx="3077108" cy="27694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11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11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11"/>
          <p:cNvSpPr txBox="1"/>
          <p:nvPr>
            <p:ph type="ctrTitle"/>
          </p:nvPr>
        </p:nvSpPr>
        <p:spPr>
          <a:xfrm>
            <a:off x="680322" y="2733709"/>
            <a:ext cx="8144134" cy="137307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rebuchet MS"/>
              <a:buNone/>
              <a:defRPr sz="5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1"/>
          <p:cNvSpPr txBox="1"/>
          <p:nvPr>
            <p:ph idx="1" type="subTitle"/>
          </p:nvPr>
        </p:nvSpPr>
        <p:spPr>
          <a:xfrm>
            <a:off x="680322" y="4394039"/>
            <a:ext cx="8144134" cy="111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9" name="Google Shape;19;p11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1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1"/>
          <p:cNvSpPr txBox="1"/>
          <p:nvPr>
            <p:ph idx="12" type="sldNum"/>
          </p:nvPr>
        </p:nvSpPr>
        <p:spPr>
          <a:xfrm>
            <a:off x="9255346" y="2750337"/>
            <a:ext cx="1171888" cy="13564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noramic Picture with Caption">
  <p:cSld name="Panoramic Picture with Caption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04" name="Google Shape;104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5928628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05" name="Google Shape;105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5929622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2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20"/>
          <p:cNvSpPr txBox="1"/>
          <p:nvPr>
            <p:ph type="title"/>
          </p:nvPr>
        </p:nvSpPr>
        <p:spPr>
          <a:xfrm>
            <a:off x="680322" y="4711616"/>
            <a:ext cx="9613859" cy="45305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rebuchet MS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0"/>
          <p:cNvSpPr/>
          <p:nvPr>
            <p:ph idx="2" type="pic"/>
          </p:nvPr>
        </p:nvSpPr>
        <p:spPr>
          <a:xfrm>
            <a:off x="680322" y="609597"/>
            <a:ext cx="9613859" cy="3589575"/>
          </a:xfrm>
          <a:prstGeom prst="rect">
            <a:avLst/>
          </a:prstGeom>
          <a:noFill/>
          <a:ln>
            <a:noFill/>
          </a:ln>
          <a:effectLst>
            <a:outerShdw blurRad="76200" rotWithShape="0" algn="tl" dir="5040000" dist="63500">
              <a:srgbClr val="000000">
                <a:alpha val="40000"/>
              </a:srgbClr>
            </a:outerShdw>
          </a:effectLst>
        </p:spPr>
      </p:sp>
      <p:sp>
        <p:nvSpPr>
          <p:cNvPr id="110" name="Google Shape;110;p20"/>
          <p:cNvSpPr txBox="1"/>
          <p:nvPr>
            <p:ph idx="1" type="body"/>
          </p:nvPr>
        </p:nvSpPr>
        <p:spPr>
          <a:xfrm>
            <a:off x="680319" y="5169583"/>
            <a:ext cx="9613862" cy="6229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1" name="Google Shape;111;p20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20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0"/>
          <p:cNvSpPr txBox="1"/>
          <p:nvPr>
            <p:ph idx="12" type="sldNum"/>
          </p:nvPr>
        </p:nvSpPr>
        <p:spPr>
          <a:xfrm>
            <a:off x="10729455" y="4711309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aption">
  <p:cSld name="Title and Caption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15" name="Google Shape;115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5928628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16" name="Google Shape;116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5929622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21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2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21"/>
          <p:cNvSpPr txBox="1"/>
          <p:nvPr>
            <p:ph type="title"/>
          </p:nvPr>
        </p:nvSpPr>
        <p:spPr>
          <a:xfrm>
            <a:off x="680322" y="609597"/>
            <a:ext cx="9613858" cy="3592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1"/>
          <p:cNvSpPr txBox="1"/>
          <p:nvPr>
            <p:ph idx="1" type="body"/>
          </p:nvPr>
        </p:nvSpPr>
        <p:spPr>
          <a:xfrm>
            <a:off x="680322" y="4711615"/>
            <a:ext cx="9613859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21" name="Google Shape;121;p21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21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1"/>
          <p:cNvSpPr txBox="1"/>
          <p:nvPr>
            <p:ph idx="12" type="sldNum"/>
          </p:nvPr>
        </p:nvSpPr>
        <p:spPr>
          <a:xfrm>
            <a:off x="10729455" y="4711615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with Caption">
  <p:cSld name="Quote with Caption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25" name="Google Shape;125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5928628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26" name="Google Shape;126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5929622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22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22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22"/>
          <p:cNvSpPr txBox="1"/>
          <p:nvPr>
            <p:ph type="title"/>
          </p:nvPr>
        </p:nvSpPr>
        <p:spPr>
          <a:xfrm>
            <a:off x="1127856" y="609598"/>
            <a:ext cx="8718877" cy="30360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22"/>
          <p:cNvSpPr txBox="1"/>
          <p:nvPr>
            <p:ph idx="1" type="body"/>
          </p:nvPr>
        </p:nvSpPr>
        <p:spPr>
          <a:xfrm>
            <a:off x="1402288" y="3653379"/>
            <a:ext cx="8156579" cy="5489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31" name="Google Shape;131;p22"/>
          <p:cNvSpPr txBox="1"/>
          <p:nvPr>
            <p:ph idx="2" type="body"/>
          </p:nvPr>
        </p:nvSpPr>
        <p:spPr>
          <a:xfrm>
            <a:off x="680322" y="4711615"/>
            <a:ext cx="9613859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32" name="Google Shape;132;p22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22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10729455" y="4709925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Trebuchet MS"/>
              <a:buNone/>
            </a:pPr>
            <a:r>
              <a:rPr b="0" i="0" lang="en-US" sz="72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“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22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Trebuchet MS"/>
              <a:buNone/>
            </a:pPr>
            <a:r>
              <a:rPr b="0" i="0" lang="en-US" sz="72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me Card">
  <p:cSld name="Name Card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38" name="Google Shape;138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5928628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39" name="Google Shape;139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5929622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2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23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23"/>
          <p:cNvSpPr txBox="1"/>
          <p:nvPr>
            <p:ph type="title"/>
          </p:nvPr>
        </p:nvSpPr>
        <p:spPr>
          <a:xfrm>
            <a:off x="680319" y="4711615"/>
            <a:ext cx="9613862" cy="58853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23"/>
          <p:cNvSpPr txBox="1"/>
          <p:nvPr>
            <p:ph idx="1" type="body"/>
          </p:nvPr>
        </p:nvSpPr>
        <p:spPr>
          <a:xfrm>
            <a:off x="680320" y="5300149"/>
            <a:ext cx="9613862" cy="502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44" name="Google Shape;144;p23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p23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23"/>
          <p:cNvSpPr txBox="1"/>
          <p:nvPr>
            <p:ph idx="12" type="sldNum"/>
          </p:nvPr>
        </p:nvSpPr>
        <p:spPr>
          <a:xfrm>
            <a:off x="10729455" y="4709925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 Column">
  <p:cSld name="3 Column"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48" name="Google Shape;148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49" name="Google Shape;149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24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24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24"/>
          <p:cNvSpPr txBox="1"/>
          <p:nvPr>
            <p:ph type="title"/>
          </p:nvPr>
        </p:nvSpPr>
        <p:spPr>
          <a:xfrm>
            <a:off x="669222" y="753228"/>
            <a:ext cx="9624960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p24"/>
          <p:cNvSpPr txBox="1"/>
          <p:nvPr>
            <p:ph idx="1" type="body"/>
          </p:nvPr>
        </p:nvSpPr>
        <p:spPr>
          <a:xfrm>
            <a:off x="660946" y="2336873"/>
            <a:ext cx="3070034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54" name="Google Shape;154;p24"/>
          <p:cNvSpPr txBox="1"/>
          <p:nvPr>
            <p:ph idx="2" type="body"/>
          </p:nvPr>
        </p:nvSpPr>
        <p:spPr>
          <a:xfrm>
            <a:off x="680322" y="3022673"/>
            <a:ext cx="3049702" cy="29135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55" name="Google Shape;155;p24"/>
          <p:cNvSpPr txBox="1"/>
          <p:nvPr>
            <p:ph idx="3" type="body"/>
          </p:nvPr>
        </p:nvSpPr>
        <p:spPr>
          <a:xfrm>
            <a:off x="3956025" y="2336873"/>
            <a:ext cx="3063240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56" name="Google Shape;156;p24"/>
          <p:cNvSpPr txBox="1"/>
          <p:nvPr>
            <p:ph idx="4" type="body"/>
          </p:nvPr>
        </p:nvSpPr>
        <p:spPr>
          <a:xfrm>
            <a:off x="3945470" y="3022673"/>
            <a:ext cx="3063240" cy="29135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57" name="Google Shape;157;p24"/>
          <p:cNvSpPr txBox="1"/>
          <p:nvPr>
            <p:ph idx="5" type="body"/>
          </p:nvPr>
        </p:nvSpPr>
        <p:spPr>
          <a:xfrm>
            <a:off x="7224156" y="2336873"/>
            <a:ext cx="3070025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58" name="Google Shape;158;p24"/>
          <p:cNvSpPr txBox="1"/>
          <p:nvPr>
            <p:ph idx="6" type="body"/>
          </p:nvPr>
        </p:nvSpPr>
        <p:spPr>
          <a:xfrm>
            <a:off x="7224156" y="3022673"/>
            <a:ext cx="3070025" cy="29135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59" name="Google Shape;159;p24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24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1" name="Google Shape;161;p24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 Picture Column">
  <p:cSld name="3 Picture Column"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63" name="Google Shape;163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64" name="Google Shape;164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2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2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25"/>
          <p:cNvSpPr txBox="1"/>
          <p:nvPr>
            <p:ph type="title"/>
          </p:nvPr>
        </p:nvSpPr>
        <p:spPr>
          <a:xfrm>
            <a:off x="680322" y="753228"/>
            <a:ext cx="9613860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8" name="Google Shape;168;p25"/>
          <p:cNvSpPr txBox="1"/>
          <p:nvPr>
            <p:ph idx="1" type="body"/>
          </p:nvPr>
        </p:nvSpPr>
        <p:spPr>
          <a:xfrm>
            <a:off x="680318" y="4297503"/>
            <a:ext cx="3049705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69" name="Google Shape;169;p25"/>
          <p:cNvSpPr/>
          <p:nvPr>
            <p:ph idx="2" type="pic"/>
          </p:nvPr>
        </p:nvSpPr>
        <p:spPr>
          <a:xfrm>
            <a:off x="680318" y="2336873"/>
            <a:ext cx="3049705" cy="1524000"/>
          </a:xfrm>
          <a:prstGeom prst="roundRect">
            <a:avLst>
              <a:gd fmla="val 0" name="adj"/>
            </a:avLst>
          </a:prstGeom>
          <a:noFill/>
          <a:ln>
            <a:noFill/>
          </a:ln>
          <a:effectLst>
            <a:outerShdw blurRad="50800" rotWithShape="0" algn="tl" dir="5400000" dist="50800">
              <a:srgbClr val="000000">
                <a:alpha val="41568"/>
              </a:srgbClr>
            </a:outerShdw>
          </a:effectLst>
        </p:spPr>
      </p:sp>
      <p:sp>
        <p:nvSpPr>
          <p:cNvPr id="170" name="Google Shape;170;p25"/>
          <p:cNvSpPr txBox="1"/>
          <p:nvPr>
            <p:ph idx="3" type="body"/>
          </p:nvPr>
        </p:nvSpPr>
        <p:spPr>
          <a:xfrm>
            <a:off x="680318" y="4873765"/>
            <a:ext cx="3049705" cy="10624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71" name="Google Shape;171;p25"/>
          <p:cNvSpPr txBox="1"/>
          <p:nvPr>
            <p:ph idx="4" type="body"/>
          </p:nvPr>
        </p:nvSpPr>
        <p:spPr>
          <a:xfrm>
            <a:off x="3945471" y="4297503"/>
            <a:ext cx="3063240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72" name="Google Shape;172;p25"/>
          <p:cNvSpPr/>
          <p:nvPr>
            <p:ph idx="5" type="pic"/>
          </p:nvPr>
        </p:nvSpPr>
        <p:spPr>
          <a:xfrm>
            <a:off x="3945470" y="2336873"/>
            <a:ext cx="3063240" cy="1524000"/>
          </a:xfrm>
          <a:prstGeom prst="roundRect">
            <a:avLst>
              <a:gd fmla="val 0" name="adj"/>
            </a:avLst>
          </a:prstGeom>
          <a:noFill/>
          <a:ln>
            <a:noFill/>
          </a:ln>
          <a:effectLst>
            <a:outerShdw blurRad="50800" rotWithShape="0" algn="tl" dir="5400000" dist="50800">
              <a:srgbClr val="000000">
                <a:alpha val="41568"/>
              </a:srgbClr>
            </a:outerShdw>
          </a:effectLst>
        </p:spPr>
      </p:sp>
      <p:sp>
        <p:nvSpPr>
          <p:cNvPr id="173" name="Google Shape;173;p25"/>
          <p:cNvSpPr txBox="1"/>
          <p:nvPr>
            <p:ph idx="6" type="body"/>
          </p:nvPr>
        </p:nvSpPr>
        <p:spPr>
          <a:xfrm>
            <a:off x="3944117" y="4873764"/>
            <a:ext cx="3067297" cy="10624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74" name="Google Shape;174;p25"/>
          <p:cNvSpPr txBox="1"/>
          <p:nvPr>
            <p:ph idx="7" type="body"/>
          </p:nvPr>
        </p:nvSpPr>
        <p:spPr>
          <a:xfrm>
            <a:off x="7230678" y="4297503"/>
            <a:ext cx="3063505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75" name="Google Shape;175;p25"/>
          <p:cNvSpPr/>
          <p:nvPr>
            <p:ph idx="8" type="pic"/>
          </p:nvPr>
        </p:nvSpPr>
        <p:spPr>
          <a:xfrm>
            <a:off x="7230677" y="2336873"/>
            <a:ext cx="3063505" cy="1524000"/>
          </a:xfrm>
          <a:prstGeom prst="roundRect">
            <a:avLst>
              <a:gd fmla="val 0" name="adj"/>
            </a:avLst>
          </a:prstGeom>
          <a:noFill/>
          <a:ln>
            <a:noFill/>
          </a:ln>
          <a:effectLst>
            <a:outerShdw blurRad="50800" rotWithShape="0" algn="tl" dir="5400000" dist="50800">
              <a:srgbClr val="000000">
                <a:alpha val="41568"/>
              </a:srgbClr>
            </a:outerShdw>
          </a:effectLst>
        </p:spPr>
      </p:sp>
      <p:sp>
        <p:nvSpPr>
          <p:cNvPr id="176" name="Google Shape;176;p25"/>
          <p:cNvSpPr txBox="1"/>
          <p:nvPr>
            <p:ph idx="9" type="body"/>
          </p:nvPr>
        </p:nvSpPr>
        <p:spPr>
          <a:xfrm>
            <a:off x="7230553" y="4873762"/>
            <a:ext cx="3067563" cy="10624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77" name="Google Shape;177;p25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8" name="Google Shape;178;p25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9" name="Google Shape;179;p25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81" name="Google Shape;181;p2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82" name="Google Shape;182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2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2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26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6" name="Google Shape;186;p26"/>
          <p:cNvSpPr txBox="1"/>
          <p:nvPr>
            <p:ph idx="1" type="body"/>
          </p:nvPr>
        </p:nvSpPr>
        <p:spPr>
          <a:xfrm rot="5400000">
            <a:off x="3687593" y="-670399"/>
            <a:ext cx="3599316" cy="96138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7" name="Google Shape;187;p26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8" name="Google Shape;188;p26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9" name="Google Shape;189;p26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7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2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27"/>
          <p:cNvSpPr txBox="1"/>
          <p:nvPr>
            <p:ph type="title"/>
          </p:nvPr>
        </p:nvSpPr>
        <p:spPr>
          <a:xfrm rot="5400000">
            <a:off x="8489252" y="2249576"/>
            <a:ext cx="4353760" cy="10738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4" name="Google Shape;194;p27"/>
          <p:cNvSpPr txBox="1"/>
          <p:nvPr>
            <p:ph idx="1" type="body"/>
          </p:nvPr>
        </p:nvSpPr>
        <p:spPr>
          <a:xfrm rot="5400000">
            <a:off x="2452029" y="-1162110"/>
            <a:ext cx="5326589" cy="88700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5" name="Google Shape;195;p27"/>
          <p:cNvSpPr txBox="1"/>
          <p:nvPr>
            <p:ph idx="10" type="dt"/>
          </p:nvPr>
        </p:nvSpPr>
        <p:spPr>
          <a:xfrm>
            <a:off x="6807126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6" name="Google Shape;196;p27"/>
          <p:cNvSpPr txBox="1"/>
          <p:nvPr>
            <p:ph idx="11" type="ftr"/>
          </p:nvPr>
        </p:nvSpPr>
        <p:spPr>
          <a:xfrm>
            <a:off x="680321" y="5936188"/>
            <a:ext cx="612680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7" name="Google Shape;197;p27"/>
          <p:cNvSpPr txBox="1"/>
          <p:nvPr>
            <p:ph idx="12" type="sldNum"/>
          </p:nvPr>
        </p:nvSpPr>
        <p:spPr>
          <a:xfrm>
            <a:off x="10097550" y="5398633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23" name="Google Shape;23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24" name="Google Shape;24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12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12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" type="body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12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2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33" name="Google Shape;33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34" name="Google Shape;3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14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14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4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4"/>
          <p:cNvSpPr txBox="1"/>
          <p:nvPr>
            <p:ph idx="1" type="body"/>
          </p:nvPr>
        </p:nvSpPr>
        <p:spPr>
          <a:xfrm>
            <a:off x="680320" y="2336873"/>
            <a:ext cx="4698358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14"/>
          <p:cNvSpPr txBox="1"/>
          <p:nvPr>
            <p:ph idx="2" type="body"/>
          </p:nvPr>
        </p:nvSpPr>
        <p:spPr>
          <a:xfrm>
            <a:off x="5594123" y="2336873"/>
            <a:ext cx="4700058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4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Short.png" id="44" name="Google Shape;44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45;p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17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7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50" name="Google Shape;50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1" y="4086907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51" name="Google Shape;51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4" y="4087901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3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3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13"/>
          <p:cNvSpPr txBox="1"/>
          <p:nvPr>
            <p:ph type="title"/>
          </p:nvPr>
        </p:nvSpPr>
        <p:spPr>
          <a:xfrm>
            <a:off x="680322" y="2869895"/>
            <a:ext cx="9613860" cy="1090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680322" y="4232171"/>
            <a:ext cx="9613860" cy="17040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6" name="Google Shape;56;p13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3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3"/>
          <p:cNvSpPr txBox="1"/>
          <p:nvPr>
            <p:ph idx="12" type="sldNum"/>
          </p:nvPr>
        </p:nvSpPr>
        <p:spPr>
          <a:xfrm>
            <a:off x="10729455" y="2869895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60" name="Google Shape;60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61" name="Google Shape;61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5"/>
          <p:cNvSpPr txBox="1"/>
          <p:nvPr>
            <p:ph type="title"/>
          </p:nvPr>
        </p:nvSpPr>
        <p:spPr>
          <a:xfrm>
            <a:off x="680319" y="753229"/>
            <a:ext cx="9613863" cy="10809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5"/>
          <p:cNvSpPr txBox="1"/>
          <p:nvPr>
            <p:ph idx="1" type="body"/>
          </p:nvPr>
        </p:nvSpPr>
        <p:spPr>
          <a:xfrm>
            <a:off x="906350" y="2336873"/>
            <a:ext cx="4472327" cy="69313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6" name="Google Shape;66;p15"/>
          <p:cNvSpPr txBox="1"/>
          <p:nvPr>
            <p:ph idx="2" type="body"/>
          </p:nvPr>
        </p:nvSpPr>
        <p:spPr>
          <a:xfrm>
            <a:off x="680322" y="3030008"/>
            <a:ext cx="4698355" cy="29061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3" type="body"/>
          </p:nvPr>
        </p:nvSpPr>
        <p:spPr>
          <a:xfrm>
            <a:off x="5820154" y="2336873"/>
            <a:ext cx="4474028" cy="69207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8" name="Google Shape;68;p15"/>
          <p:cNvSpPr txBox="1"/>
          <p:nvPr>
            <p:ph idx="4" type="body"/>
          </p:nvPr>
        </p:nvSpPr>
        <p:spPr>
          <a:xfrm>
            <a:off x="5594123" y="3030008"/>
            <a:ext cx="4700059" cy="29061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5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5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73" name="Google Shape;73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74" name="Google Shape;74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6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6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6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6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82" name="Google Shape;82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83" name="Google Shape;83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8"/>
          <p:cNvSpPr txBox="1"/>
          <p:nvPr>
            <p:ph type="title"/>
          </p:nvPr>
        </p:nvSpPr>
        <p:spPr>
          <a:xfrm>
            <a:off x="680321" y="753227"/>
            <a:ext cx="9613859" cy="10809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1" type="body"/>
          </p:nvPr>
        </p:nvSpPr>
        <p:spPr>
          <a:xfrm>
            <a:off x="4685846" y="2336873"/>
            <a:ext cx="5608336" cy="35993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8" name="Google Shape;88;p18"/>
          <p:cNvSpPr txBox="1"/>
          <p:nvPr>
            <p:ph idx="2" type="body"/>
          </p:nvPr>
        </p:nvSpPr>
        <p:spPr>
          <a:xfrm>
            <a:off x="680322" y="2336872"/>
            <a:ext cx="3790078" cy="35993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93" name="Google Shape;9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94" name="Google Shape;94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9"/>
          <p:cNvSpPr txBox="1"/>
          <p:nvPr>
            <p:ph type="title"/>
          </p:nvPr>
        </p:nvSpPr>
        <p:spPr>
          <a:xfrm>
            <a:off x="680323" y="753228"/>
            <a:ext cx="9613857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9"/>
          <p:cNvSpPr/>
          <p:nvPr>
            <p:ph idx="2" type="pic"/>
          </p:nvPr>
        </p:nvSpPr>
        <p:spPr>
          <a:xfrm>
            <a:off x="4868333" y="2336874"/>
            <a:ext cx="5425849" cy="3599312"/>
          </a:xfrm>
          <a:prstGeom prst="rect">
            <a:avLst/>
          </a:prstGeom>
          <a:noFill/>
          <a:ln>
            <a:noFill/>
          </a:ln>
          <a:effectLst>
            <a:outerShdw blurRad="76200" rotWithShape="0" algn="tl" dir="5040000" dist="63500">
              <a:srgbClr val="000000">
                <a:alpha val="40000"/>
              </a:srgbClr>
            </a:outerShdw>
          </a:effectLst>
        </p:spPr>
      </p:sp>
      <p:sp>
        <p:nvSpPr>
          <p:cNvPr id="99" name="Google Shape;99;p19"/>
          <p:cNvSpPr txBox="1"/>
          <p:nvPr>
            <p:ph idx="1" type="body"/>
          </p:nvPr>
        </p:nvSpPr>
        <p:spPr>
          <a:xfrm>
            <a:off x="680323" y="2336873"/>
            <a:ext cx="3876256" cy="35993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0" name="Google Shape;100;p19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9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9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4.xml"/><Relationship Id="rId19" Type="http://schemas.openxmlformats.org/officeDocument/2006/relationships/theme" Target="../theme/theme2.xml"/><Relationship Id="rId6" Type="http://schemas.openxmlformats.org/officeDocument/2006/relationships/slideLayout" Target="../slideLayouts/slideLayout5.xml"/><Relationship Id="rId18" Type="http://schemas.openxmlformats.org/officeDocument/2006/relationships/slideLayout" Target="../slideLayouts/slideLayout17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78121"/>
            </a:gs>
            <a:gs pos="50000">
              <a:srgbClr val="D54006"/>
            </a:gs>
            <a:gs pos="100000">
              <a:srgbClr val="8C0000"/>
            </a:gs>
          </a:gsLst>
          <a:lin ang="252000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ashOverlay-FullResolve.png" id="6" name="Google Shape;6;p10"/>
          <p:cNvPicPr preferRelativeResize="0"/>
          <p:nvPr/>
        </p:nvPicPr>
        <p:blipFill rotWithShape="1">
          <a:blip r:embed="rId1">
            <a:alphaModFix amt="10000"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0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0"/>
          <p:cNvSpPr txBox="1"/>
          <p:nvPr>
            <p:ph idx="1" type="body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3429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3302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3302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9" name="Google Shape;9;p10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0" name="Google Shape;10;p10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1" name="Google Shape;11;p10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8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hyperlink" Target="mailto:redistricting@escondido.org" TargetMode="External"/><Relationship Id="rId4" Type="http://schemas.openxmlformats.org/officeDocument/2006/relationships/hyperlink" Target="https://www.escondido.org/independent-redistricting" TargetMode="Externa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"/>
          <p:cNvSpPr txBox="1"/>
          <p:nvPr>
            <p:ph type="ctrTitle"/>
          </p:nvPr>
        </p:nvSpPr>
        <p:spPr>
          <a:xfrm>
            <a:off x="680322" y="2733709"/>
            <a:ext cx="8144134" cy="137307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rebuchet MS"/>
              <a:buNone/>
            </a:pPr>
            <a:r>
              <a:rPr lang="en-US" sz="4000"/>
              <a:t>Redistricting in Escondido:</a:t>
            </a:r>
            <a:endParaRPr sz="4000"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rebuchet MS"/>
              <a:buNone/>
            </a:pPr>
            <a:r>
              <a:rPr lang="en-US" sz="3400"/>
              <a:t>Public Input and Communities of Interest</a:t>
            </a:r>
            <a:endParaRPr sz="3400"/>
          </a:p>
        </p:txBody>
      </p:sp>
      <p:sp>
        <p:nvSpPr>
          <p:cNvPr id="203" name="Google Shape;203;p1"/>
          <p:cNvSpPr txBox="1"/>
          <p:nvPr>
            <p:ph idx="1" type="subTitle"/>
          </p:nvPr>
        </p:nvSpPr>
        <p:spPr>
          <a:xfrm>
            <a:off x="680322" y="4394039"/>
            <a:ext cx="8144134" cy="17591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en-US"/>
              <a:t>Karin Mac Donald &amp; </a:t>
            </a:r>
            <a:r>
              <a:rPr lang="en-US"/>
              <a:t>Jane Hood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en-US"/>
              <a:t>Q2 Data &amp; Research, LLC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en-US"/>
              <a:t>January </a:t>
            </a:r>
            <a:r>
              <a:rPr lang="en-US"/>
              <a:t>5</a:t>
            </a:r>
            <a:r>
              <a:rPr lang="en-US"/>
              <a:t>, 2022</a:t>
            </a:r>
            <a:endParaRPr/>
          </a:p>
          <a:p>
            <a:pPr indent="0" lvl="0" marL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t/>
            </a:r>
            <a:endParaRPr/>
          </a:p>
        </p:txBody>
      </p:sp>
      <p:pic>
        <p:nvPicPr>
          <p:cNvPr id="204" name="Google Shape;204;p1"/>
          <p:cNvPicPr preferRelativeResize="0"/>
          <p:nvPr/>
        </p:nvPicPr>
        <p:blipFill rotWithShape="1">
          <a:blip r:embed="rId3">
            <a:alphaModFix/>
          </a:blip>
          <a:srcRect b="3446" l="15030" r="13361" t="0"/>
          <a:stretch/>
        </p:blipFill>
        <p:spPr>
          <a:xfrm>
            <a:off x="9581000" y="2598375"/>
            <a:ext cx="2183374" cy="1643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e7a5f17bfc_1_74"/>
          <p:cNvSpPr txBox="1"/>
          <p:nvPr>
            <p:ph type="title"/>
          </p:nvPr>
        </p:nvSpPr>
        <p:spPr>
          <a:xfrm>
            <a:off x="680321" y="753228"/>
            <a:ext cx="9613800" cy="108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Common Interest Examples:</a:t>
            </a:r>
            <a:endParaRPr/>
          </a:p>
        </p:txBody>
      </p:sp>
      <p:sp>
        <p:nvSpPr>
          <p:cNvPr id="268" name="Google Shape;268;ge7a5f17bfc_1_74"/>
          <p:cNvSpPr txBox="1"/>
          <p:nvPr>
            <p:ph idx="1" type="body"/>
          </p:nvPr>
        </p:nvSpPr>
        <p:spPr>
          <a:xfrm>
            <a:off x="680321" y="2336873"/>
            <a:ext cx="9613800" cy="35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Economic interests:  </a:t>
            </a:r>
            <a:endParaRPr/>
          </a:p>
          <a:p>
            <a:pPr indent="-3429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Current situation -- common employment or economic opportunities (or lack thereof). </a:t>
            </a:r>
            <a:endParaRPr/>
          </a:p>
          <a:p>
            <a:pPr indent="-3429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Goals -- expanding opportunities, development, bringing in businesses, and jobs, etc.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Social interests:  </a:t>
            </a:r>
            <a:endParaRPr/>
          </a:p>
          <a:p>
            <a:pPr indent="-3429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Current -- schools, culture, transportation, parks</a:t>
            </a:r>
            <a:endParaRPr/>
          </a:p>
          <a:p>
            <a:pPr indent="-3429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Goals -- improving recreational opportunities or public safety, preserving historic resources, etc.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Neighborhoods are often thought of as Communities of Interest</a:t>
            </a:r>
            <a:endParaRPr/>
          </a:p>
        </p:txBody>
      </p:sp>
      <p:sp>
        <p:nvSpPr>
          <p:cNvPr id="269" name="Google Shape;269;ge7a5f17bfc_1_74"/>
          <p:cNvSpPr txBox="1"/>
          <p:nvPr>
            <p:ph idx="12" type="sldNum"/>
          </p:nvPr>
        </p:nvSpPr>
        <p:spPr>
          <a:xfrm>
            <a:off x="10729455" y="753227"/>
            <a:ext cx="1154100" cy="1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e7a5f17bfc_1_86"/>
          <p:cNvSpPr txBox="1"/>
          <p:nvPr>
            <p:ph type="title"/>
          </p:nvPr>
        </p:nvSpPr>
        <p:spPr>
          <a:xfrm>
            <a:off x="680321" y="753228"/>
            <a:ext cx="9613800" cy="108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How to document your COI</a:t>
            </a:r>
            <a:endParaRPr/>
          </a:p>
        </p:txBody>
      </p:sp>
      <p:sp>
        <p:nvSpPr>
          <p:cNvPr id="275" name="Google Shape;275;ge7a5f17bfc_1_86"/>
          <p:cNvSpPr txBox="1"/>
          <p:nvPr>
            <p:ph idx="1" type="body"/>
          </p:nvPr>
        </p:nvSpPr>
        <p:spPr>
          <a:xfrm>
            <a:off x="680325" y="2336875"/>
            <a:ext cx="9961800" cy="403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/>
              <a:t>Please answer the following questions:  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What bonds your community?</a:t>
            </a:r>
            <a:endParaRPr/>
          </a:p>
          <a:p>
            <a:pPr indent="-3429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Outline what defines the COI:</a:t>
            </a:r>
            <a:endParaRPr/>
          </a:p>
          <a:p>
            <a:pPr indent="-3429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What is your mission or commonality?</a:t>
            </a:r>
            <a:endParaRPr/>
          </a:p>
          <a:p>
            <a:pPr indent="-3429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Explain what is different outside of the boundaries of your Community of Interest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Where is your community located in the City?</a:t>
            </a:r>
            <a:endParaRPr/>
          </a:p>
          <a:p>
            <a:pPr indent="-3429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Create a map of the boundaries (use Google maps, GIS/mapping program, paper, etc.)</a:t>
            </a:r>
            <a:endParaRPr/>
          </a:p>
          <a:p>
            <a:pPr indent="-3429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Write down the boundaries</a:t>
            </a:r>
            <a:endParaRPr/>
          </a:p>
          <a:p>
            <a:pPr indent="-3556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Use the State’s Community of Interest tool to map their COIs and submit them to the Commission (see redistricting website for instructions)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Please submit COI Testimony by January 21, 2022 to be considered in the first Draft Map(s). </a:t>
            </a:r>
            <a:endParaRPr/>
          </a:p>
        </p:txBody>
      </p:sp>
      <p:sp>
        <p:nvSpPr>
          <p:cNvPr id="276" name="Google Shape;276;ge7a5f17bfc_1_86"/>
          <p:cNvSpPr txBox="1"/>
          <p:nvPr>
            <p:ph idx="12" type="sldNum"/>
          </p:nvPr>
        </p:nvSpPr>
        <p:spPr>
          <a:xfrm>
            <a:off x="10729455" y="753227"/>
            <a:ext cx="1154100" cy="1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10964047813_0_11"/>
          <p:cNvSpPr txBox="1"/>
          <p:nvPr>
            <p:ph type="title"/>
          </p:nvPr>
        </p:nvSpPr>
        <p:spPr>
          <a:xfrm>
            <a:off x="680321" y="753228"/>
            <a:ext cx="9613800" cy="108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Timeline Overview</a:t>
            </a:r>
            <a:endParaRPr/>
          </a:p>
        </p:txBody>
      </p:sp>
      <p:sp>
        <p:nvSpPr>
          <p:cNvPr id="282" name="Google Shape;282;g10964047813_0_11"/>
          <p:cNvSpPr txBox="1"/>
          <p:nvPr>
            <p:ph idx="1" type="body"/>
          </p:nvPr>
        </p:nvSpPr>
        <p:spPr>
          <a:xfrm>
            <a:off x="680325" y="2085300"/>
            <a:ext cx="10401000" cy="41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32407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60"/>
              <a:buChar char="•"/>
            </a:pPr>
            <a:r>
              <a:rPr lang="en-US" sz="2000"/>
              <a:t>January 5, 2022 - 6 p.m. (Public Input Hearing)</a:t>
            </a:r>
            <a:endParaRPr sz="2000"/>
          </a:p>
          <a:p>
            <a:pPr indent="-346710" lvl="1" marL="9144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60"/>
              <a:buChar char="•"/>
            </a:pPr>
            <a:r>
              <a:rPr lang="en-US"/>
              <a:t>District 1: Mission Middle School</a:t>
            </a:r>
            <a:endParaRPr/>
          </a:p>
          <a:p>
            <a:pPr indent="-232407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60"/>
              <a:buChar char="•"/>
            </a:pPr>
            <a:r>
              <a:rPr lang="en-US" sz="2000"/>
              <a:t>January 8, 2022 - 9 a.m. (Public Input Hearing)</a:t>
            </a:r>
            <a:endParaRPr sz="2000"/>
          </a:p>
          <a:p>
            <a:pPr indent="-346710" lvl="1" marL="9144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60"/>
              <a:buChar char="•"/>
            </a:pPr>
            <a:r>
              <a:rPr lang="en-US"/>
              <a:t>District 2: Reidy Creek Elementary School</a:t>
            </a:r>
            <a:endParaRPr/>
          </a:p>
          <a:p>
            <a:pPr indent="-232407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60"/>
              <a:buChar char="•"/>
            </a:pPr>
            <a:r>
              <a:rPr lang="en-US" sz="2000"/>
              <a:t>January 10, 2022 - 6 p.m. (Public Input Hearing/Mapping)</a:t>
            </a:r>
            <a:endParaRPr sz="2000"/>
          </a:p>
          <a:p>
            <a:pPr indent="-346710" lvl="1" marL="9144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60"/>
              <a:buChar char="•"/>
            </a:pPr>
            <a:r>
              <a:rPr lang="en-US"/>
              <a:t>District 3: East Valley Community Center</a:t>
            </a:r>
            <a:endParaRPr/>
          </a:p>
          <a:p>
            <a:pPr indent="-232407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60"/>
              <a:buChar char="•"/>
            </a:pPr>
            <a:r>
              <a:rPr lang="en-US" sz="2000"/>
              <a:t>January 13, 2022 - 6 p.m. (Public Input Hearing/Mapping)</a:t>
            </a:r>
            <a:endParaRPr sz="2000"/>
          </a:p>
          <a:p>
            <a:pPr indent="-346710" lvl="1" marL="9144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60"/>
              <a:buChar char="•"/>
            </a:pPr>
            <a:r>
              <a:rPr lang="en-US"/>
              <a:t>District 4: San Pasqual High School</a:t>
            </a:r>
            <a:endParaRPr/>
          </a:p>
          <a:p>
            <a:pPr indent="-232407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60"/>
              <a:buChar char="•"/>
            </a:pPr>
            <a:r>
              <a:rPr lang="en-US" sz="2000"/>
              <a:t>January 18, 2022 - 6 p.m. (Public Input Hearing/Mapping)</a:t>
            </a:r>
            <a:endParaRPr sz="2000"/>
          </a:p>
          <a:p>
            <a:pPr indent="-346710" lvl="1" marL="9144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60"/>
              <a:buChar char="•"/>
            </a:pPr>
            <a:r>
              <a:rPr lang="en-US"/>
              <a:t>District 1: Washington Park Recreation Center</a:t>
            </a:r>
            <a:endParaRPr/>
          </a:p>
          <a:p>
            <a:pPr indent="-232407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60"/>
              <a:buChar char="•"/>
            </a:pPr>
            <a:r>
              <a:rPr lang="en-US" sz="2000"/>
              <a:t>January 20, 2022 - 6 p.m. (Public Input Hearing/Mapping)</a:t>
            </a:r>
            <a:endParaRPr sz="2000"/>
          </a:p>
          <a:p>
            <a:pPr indent="-346710" lvl="1" marL="9144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60"/>
              <a:buChar char="•"/>
            </a:pPr>
            <a:r>
              <a:rPr lang="en-US"/>
              <a:t>District 2: Park Ave. Community Center</a:t>
            </a:r>
            <a:endParaRPr/>
          </a:p>
        </p:txBody>
      </p:sp>
      <p:sp>
        <p:nvSpPr>
          <p:cNvPr id="283" name="Google Shape;283;g10964047813_0_11"/>
          <p:cNvSpPr txBox="1"/>
          <p:nvPr>
            <p:ph idx="12" type="sldNum"/>
          </p:nvPr>
        </p:nvSpPr>
        <p:spPr>
          <a:xfrm>
            <a:off x="10729455" y="753227"/>
            <a:ext cx="1154100" cy="1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e7a5f17bfc_1_8"/>
          <p:cNvSpPr txBox="1"/>
          <p:nvPr>
            <p:ph type="title"/>
          </p:nvPr>
        </p:nvSpPr>
        <p:spPr>
          <a:xfrm>
            <a:off x="680321" y="753228"/>
            <a:ext cx="9613800" cy="108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Timeline Overview</a:t>
            </a:r>
            <a:endParaRPr/>
          </a:p>
        </p:txBody>
      </p:sp>
      <p:sp>
        <p:nvSpPr>
          <p:cNvPr id="289" name="Google Shape;289;ge7a5f17bfc_1_8"/>
          <p:cNvSpPr txBox="1"/>
          <p:nvPr>
            <p:ph idx="12" type="sldNum"/>
          </p:nvPr>
        </p:nvSpPr>
        <p:spPr>
          <a:xfrm>
            <a:off x="10729455" y="753227"/>
            <a:ext cx="1154100" cy="1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90" name="Google Shape;290;ge7a5f17bfc_1_8"/>
          <p:cNvSpPr txBox="1"/>
          <p:nvPr/>
        </p:nvSpPr>
        <p:spPr>
          <a:xfrm>
            <a:off x="680325" y="1970950"/>
            <a:ext cx="10906200" cy="492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232407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60"/>
              <a:buChar char="•"/>
            </a:pPr>
            <a:r>
              <a:rPr lang="en-US" sz="2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January 24, 2022 - 6 p.m. (Commission Meeting)</a:t>
            </a:r>
            <a:endParaRPr sz="20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46710" lvl="1" marL="9144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60"/>
              <a:buChar char="•"/>
            </a:pPr>
            <a:r>
              <a:rPr lang="en-US" sz="2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Escondido Council Chambers</a:t>
            </a:r>
            <a:endParaRPr sz="20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232407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60"/>
              <a:buChar char="•"/>
            </a:pPr>
            <a:r>
              <a:rPr lang="en-US" sz="2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January 27, 2022 - 6 p.m. (Commission Mee</a:t>
            </a:r>
            <a:r>
              <a:rPr lang="en-US" sz="2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ting)</a:t>
            </a:r>
            <a:endParaRPr sz="20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46710" lvl="1" marL="9144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60"/>
              <a:buChar char="•"/>
            </a:pPr>
            <a:r>
              <a:rPr lang="en-US" sz="2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Escondido Council Chambers</a:t>
            </a:r>
            <a:endParaRPr sz="20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ctr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000" u="sng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By January 28, 2022: Preliminary Redistricting Plan Posted Online for Public Comment</a:t>
            </a:r>
            <a:endParaRPr b="1" sz="2000" u="sng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232407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60"/>
              <a:buChar char="•"/>
            </a:pPr>
            <a:r>
              <a:rPr lang="en-US" sz="2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February 3, 2022 - 6 p.m. (Public Feedback Hearing)</a:t>
            </a:r>
            <a:endParaRPr sz="20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46710" lvl="1" marL="9144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60"/>
              <a:buChar char="•"/>
            </a:pPr>
            <a:r>
              <a:rPr lang="en-US" sz="2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District 3: Orange Glen High School</a:t>
            </a:r>
            <a:endParaRPr sz="20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232407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60"/>
              <a:buChar char="•"/>
            </a:pPr>
            <a:r>
              <a:rPr lang="en-US" sz="2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February 10, 2022 - 5 p.m. (Public Feedback Hearing)</a:t>
            </a:r>
            <a:endParaRPr sz="20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46710" lvl="1" marL="9144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60"/>
              <a:buChar char="•"/>
            </a:pPr>
            <a:r>
              <a:rPr lang="en-US" sz="2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District 4: Del Lago Academy</a:t>
            </a:r>
            <a:endParaRPr sz="20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232407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60"/>
              <a:buChar char="•"/>
            </a:pPr>
            <a:r>
              <a:rPr lang="en-US" sz="2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February 17, 2022 - 5 p.m. (Public Feedback Hearing)</a:t>
            </a:r>
            <a:endParaRPr sz="20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46710" lvl="1" marL="9144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60"/>
              <a:buChar char="•"/>
            </a:pPr>
            <a:r>
              <a:rPr lang="en-US" sz="2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Citywide: Escondido Library</a:t>
            </a:r>
            <a:endParaRPr sz="20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232407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60"/>
              <a:buChar char="•"/>
            </a:pPr>
            <a:r>
              <a:rPr lang="en-US" sz="2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February 23, 2022 - 6 p.m. (Commission Meeting)</a:t>
            </a:r>
            <a:endParaRPr sz="20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46710" lvl="1" marL="9144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60"/>
              <a:buChar char="•"/>
            </a:pPr>
            <a:r>
              <a:rPr lang="en-US" sz="2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Escondido Council Chambers</a:t>
            </a:r>
            <a:endParaRPr sz="20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e7a5f17bfc_1_98"/>
          <p:cNvSpPr txBox="1"/>
          <p:nvPr>
            <p:ph type="title"/>
          </p:nvPr>
        </p:nvSpPr>
        <p:spPr>
          <a:xfrm>
            <a:off x="680321" y="753228"/>
            <a:ext cx="9613800" cy="108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Why should you participate?</a:t>
            </a:r>
            <a:endParaRPr/>
          </a:p>
        </p:txBody>
      </p:sp>
      <p:sp>
        <p:nvSpPr>
          <p:cNvPr id="296" name="Google Shape;296;ge7a5f17bfc_1_98"/>
          <p:cNvSpPr txBox="1"/>
          <p:nvPr>
            <p:ph idx="1" type="body"/>
          </p:nvPr>
        </p:nvSpPr>
        <p:spPr>
          <a:xfrm>
            <a:off x="680321" y="2336873"/>
            <a:ext cx="9613800" cy="35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To make sure we know about your Community of Interest.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To give your community a voice and make sure it has equal access to the political process. 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To encourage citizens to register, vote, and remain politically engaged. 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To help shape a redistricting plan that provides communities a meaningful opportunity to elect candidates who represent their interests on issues that are important to their lives. </a:t>
            </a:r>
            <a:endParaRPr/>
          </a:p>
        </p:txBody>
      </p:sp>
      <p:sp>
        <p:nvSpPr>
          <p:cNvPr id="297" name="Google Shape;297;ge7a5f17bfc_1_98"/>
          <p:cNvSpPr txBox="1"/>
          <p:nvPr>
            <p:ph idx="12" type="sldNum"/>
          </p:nvPr>
        </p:nvSpPr>
        <p:spPr>
          <a:xfrm>
            <a:off x="10729455" y="753227"/>
            <a:ext cx="1154100" cy="1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ge7a5f17bfc_1_92"/>
          <p:cNvSpPr txBox="1"/>
          <p:nvPr>
            <p:ph type="title"/>
          </p:nvPr>
        </p:nvSpPr>
        <p:spPr>
          <a:xfrm>
            <a:off x="680321" y="753228"/>
            <a:ext cx="9613800" cy="108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How to Get Involved</a:t>
            </a:r>
            <a:endParaRPr/>
          </a:p>
        </p:txBody>
      </p:sp>
      <p:sp>
        <p:nvSpPr>
          <p:cNvPr id="303" name="Google Shape;303;ge7a5f17bfc_1_92"/>
          <p:cNvSpPr txBox="1"/>
          <p:nvPr>
            <p:ph idx="1" type="body"/>
          </p:nvPr>
        </p:nvSpPr>
        <p:spPr>
          <a:xfrm>
            <a:off x="680325" y="2336875"/>
            <a:ext cx="9613800" cy="41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9900"/>
              </a:buClr>
              <a:buSzPts val="1690"/>
              <a:buFont typeface="Arial"/>
              <a:buNone/>
            </a:pPr>
            <a:r>
              <a:rPr lang="en-US"/>
              <a:t>To participate in the process: testify, submit written testimony, send supporting information to the Commission	</a:t>
            </a:r>
            <a:endParaRPr/>
          </a:p>
          <a:p>
            <a:pPr indent="-274320" lvl="0" marL="27432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Submit information at a hearing, by mail, or drop off at: </a:t>
            </a:r>
            <a:r>
              <a:rPr lang="en-US"/>
              <a:t>Escondido Independent Redistricting Commission, c/o Escondido City Clerk's office, 201 N. Broadway, Escondido, CA 92025</a:t>
            </a:r>
            <a:endParaRPr/>
          </a:p>
          <a:p>
            <a:pPr indent="-274320" lvl="0" marL="27432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Via email: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redistricting@escondido.org</a:t>
            </a:r>
            <a:r>
              <a:rPr lang="en-US"/>
              <a:t> </a:t>
            </a:r>
            <a:endParaRPr/>
          </a:p>
          <a:p>
            <a:pPr indent="-274320" lvl="0" marL="27432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Via Phone:  </a:t>
            </a:r>
            <a:r>
              <a:rPr lang="en-US"/>
              <a:t>760-839-4617</a:t>
            </a:r>
            <a:endParaRPr/>
          </a:p>
          <a:p>
            <a:pPr indent="-293370" lvl="0" marL="27432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100"/>
              <a:buChar char="•"/>
            </a:pPr>
            <a:r>
              <a:rPr lang="en-US"/>
              <a:t>Get more information online: </a:t>
            </a:r>
            <a:r>
              <a:rPr lang="en-US" u="sng">
                <a:solidFill>
                  <a:schemeClr val="hlink"/>
                </a:solidFill>
                <a:hlinkClick r:id="rId4"/>
              </a:rPr>
              <a:t>https://www.escondido.org/independent-redistricting</a:t>
            </a:r>
            <a:endParaRPr/>
          </a:p>
        </p:txBody>
      </p:sp>
      <p:sp>
        <p:nvSpPr>
          <p:cNvPr id="304" name="Google Shape;304;ge7a5f17bfc_1_92"/>
          <p:cNvSpPr txBox="1"/>
          <p:nvPr>
            <p:ph idx="12" type="sldNum"/>
          </p:nvPr>
        </p:nvSpPr>
        <p:spPr>
          <a:xfrm>
            <a:off x="10729455" y="753227"/>
            <a:ext cx="1154100" cy="1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9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Thank you!</a:t>
            </a:r>
            <a:endParaRPr/>
          </a:p>
        </p:txBody>
      </p:sp>
      <p:sp>
        <p:nvSpPr>
          <p:cNvPr id="310" name="Google Shape;310;p9"/>
          <p:cNvSpPr txBox="1"/>
          <p:nvPr>
            <p:ph idx="1" type="body"/>
          </p:nvPr>
        </p:nvSpPr>
        <p:spPr>
          <a:xfrm>
            <a:off x="1958399" y="2357175"/>
            <a:ext cx="8275200" cy="35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None/>
            </a:pPr>
            <a:r>
              <a:t/>
            </a:r>
            <a:endParaRPr sz="4400"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400"/>
              <a:buNone/>
            </a:pPr>
            <a:r>
              <a:rPr lang="en-US" sz="4400"/>
              <a:t>Questions?</a:t>
            </a:r>
            <a:endParaRPr/>
          </a:p>
        </p:txBody>
      </p:sp>
      <p:sp>
        <p:nvSpPr>
          <p:cNvPr id="311" name="Google Shape;311;p9"/>
          <p:cNvSpPr txBox="1"/>
          <p:nvPr>
            <p:ph idx="12" type="sldNum"/>
          </p:nvPr>
        </p:nvSpPr>
        <p:spPr>
          <a:xfrm>
            <a:off x="10729455" y="753227"/>
            <a:ext cx="1154100" cy="1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Today’s Agenda</a:t>
            </a:r>
            <a:endParaRPr/>
          </a:p>
        </p:txBody>
      </p:sp>
      <p:sp>
        <p:nvSpPr>
          <p:cNvPr id="210" name="Google Shape;210;p2"/>
          <p:cNvSpPr txBox="1"/>
          <p:nvPr>
            <p:ph idx="1" type="body"/>
          </p:nvPr>
        </p:nvSpPr>
        <p:spPr>
          <a:xfrm>
            <a:off x="680321" y="2336872"/>
            <a:ext cx="9613861" cy="41020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600"/>
              <a:buChar char="•"/>
            </a:pPr>
            <a:r>
              <a:rPr lang="en-US" sz="2600"/>
              <a:t>Introduction &amp; Background</a:t>
            </a:r>
            <a:endParaRPr sz="26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600"/>
              <a:buChar char="•"/>
            </a:pPr>
            <a:r>
              <a:rPr lang="en-US" sz="2600"/>
              <a:t>Laws Governing Redistricting</a:t>
            </a:r>
            <a:endParaRPr sz="26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600"/>
              <a:buChar char="•"/>
            </a:pPr>
            <a:r>
              <a:rPr lang="en-US" sz="2600"/>
              <a:t>Criteria for Redistricting</a:t>
            </a:r>
            <a:endParaRPr sz="26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600"/>
              <a:buChar char="•"/>
            </a:pPr>
            <a:r>
              <a:rPr lang="en-US" sz="2600"/>
              <a:t>Process Timeline</a:t>
            </a:r>
            <a:endParaRPr sz="26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600"/>
              <a:buChar char="•"/>
            </a:pPr>
            <a:r>
              <a:rPr lang="en-US" sz="2600"/>
              <a:t>How to Get Involved</a:t>
            </a:r>
            <a:endParaRPr sz="2600"/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</p:txBody>
      </p:sp>
      <p:sp>
        <p:nvSpPr>
          <p:cNvPr id="211" name="Google Shape;211;p2"/>
          <p:cNvSpPr txBox="1"/>
          <p:nvPr>
            <p:ph idx="12" type="sldNum"/>
          </p:nvPr>
        </p:nvSpPr>
        <p:spPr>
          <a:xfrm>
            <a:off x="10729455" y="753227"/>
            <a:ext cx="1154100" cy="1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Introduction and Background</a:t>
            </a:r>
            <a:endParaRPr/>
          </a:p>
        </p:txBody>
      </p:sp>
      <p:sp>
        <p:nvSpPr>
          <p:cNvPr id="217" name="Google Shape;217;p3"/>
          <p:cNvSpPr txBox="1"/>
          <p:nvPr>
            <p:ph idx="1" type="body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10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In 2013, the City of Escondido transitioned from at-large to by-district elections for City Council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The City of Escondido now has 4 City Council districts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Members of the City Council must live in their district to be eligible to represent it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Voters in each district elect the City Council member for their district</a:t>
            </a:r>
            <a:endParaRPr/>
          </a:p>
        </p:txBody>
      </p:sp>
      <p:sp>
        <p:nvSpPr>
          <p:cNvPr id="218" name="Google Shape;218;p3"/>
          <p:cNvSpPr txBox="1"/>
          <p:nvPr>
            <p:ph idx="12" type="sldNum"/>
          </p:nvPr>
        </p:nvSpPr>
        <p:spPr>
          <a:xfrm>
            <a:off x="10729455" y="753227"/>
            <a:ext cx="1154100" cy="1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4"/>
          <p:cNvSpPr txBox="1"/>
          <p:nvPr>
            <p:ph type="title"/>
          </p:nvPr>
        </p:nvSpPr>
        <p:spPr>
          <a:xfrm>
            <a:off x="680321" y="753228"/>
            <a:ext cx="9613800" cy="108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Laws Governing Redistricting</a:t>
            </a:r>
            <a:endParaRPr/>
          </a:p>
        </p:txBody>
      </p:sp>
      <p:sp>
        <p:nvSpPr>
          <p:cNvPr id="224" name="Google Shape;224;p4"/>
          <p:cNvSpPr txBox="1"/>
          <p:nvPr>
            <p:ph idx="1" type="body"/>
          </p:nvPr>
        </p:nvSpPr>
        <p:spPr>
          <a:xfrm>
            <a:off x="634100" y="2313825"/>
            <a:ext cx="9613800" cy="35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17780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rebuchet MS"/>
              <a:buChar char="•"/>
            </a:pPr>
            <a:r>
              <a:rPr lang="en-US" sz="2800"/>
              <a:t>U.S. Constitution</a:t>
            </a:r>
            <a:endParaRPr/>
          </a:p>
          <a:p>
            <a:pPr indent="-228600" lvl="1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rebuchet MS"/>
              <a:buChar char="•"/>
            </a:pPr>
            <a:r>
              <a:rPr lang="en-US" sz="2400"/>
              <a:t>Population Equality</a:t>
            </a:r>
            <a:endParaRPr/>
          </a:p>
          <a:p>
            <a:pPr indent="-76200" lvl="1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 sz="2400"/>
          </a:p>
          <a:p>
            <a:pPr indent="-17780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rebuchet MS"/>
              <a:buChar char="•"/>
            </a:pPr>
            <a:r>
              <a:rPr lang="en-US" sz="2800"/>
              <a:t>Federal Law</a:t>
            </a:r>
            <a:endParaRPr/>
          </a:p>
          <a:p>
            <a:pPr indent="-228600" lvl="1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rebuchet MS"/>
              <a:buChar char="•"/>
            </a:pPr>
            <a:r>
              <a:rPr lang="en-US" sz="2400"/>
              <a:t>Voting Rights Act</a:t>
            </a:r>
            <a:endParaRPr sz="2800"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 sz="2400"/>
          </a:p>
          <a:p>
            <a:pPr indent="-17780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rebuchet MS"/>
              <a:buChar char="•"/>
            </a:pPr>
            <a:r>
              <a:rPr lang="en-US" sz="2800"/>
              <a:t>California Elections Code</a:t>
            </a:r>
            <a:endParaRPr/>
          </a:p>
          <a:p>
            <a:pPr indent="-228600" lvl="1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rebuchet MS"/>
              <a:buChar char="•"/>
            </a:pPr>
            <a:r>
              <a:rPr lang="en-US" sz="2400"/>
              <a:t>Process and Criteria</a:t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  <a:p>
            <a:pPr indent="-234950" lvl="0" marL="571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rebuchet MS"/>
              <a:buChar char="•"/>
            </a:pPr>
            <a:r>
              <a:rPr lang="en-US" sz="2800"/>
              <a:t>Additional Requirement in Escondido  </a:t>
            </a:r>
            <a:endParaRPr sz="2800"/>
          </a:p>
          <a:p>
            <a:pPr indent="-3238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rebuchet MS"/>
              <a:buChar char="•"/>
            </a:pPr>
            <a:r>
              <a:rPr lang="en-US"/>
              <a:t>2013 Consent Decree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4"/>
          <p:cNvSpPr txBox="1"/>
          <p:nvPr>
            <p:ph idx="12" type="sldNum"/>
          </p:nvPr>
        </p:nvSpPr>
        <p:spPr>
          <a:xfrm>
            <a:off x="10729455" y="753227"/>
            <a:ext cx="1154100" cy="1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ede3cd57b5_0_32"/>
          <p:cNvSpPr txBox="1"/>
          <p:nvPr>
            <p:ph type="title"/>
          </p:nvPr>
        </p:nvSpPr>
        <p:spPr>
          <a:xfrm>
            <a:off x="680321" y="753228"/>
            <a:ext cx="9613800" cy="108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What are the mapping criteria? </a:t>
            </a:r>
            <a:endParaRPr/>
          </a:p>
        </p:txBody>
      </p:sp>
      <p:sp>
        <p:nvSpPr>
          <p:cNvPr id="231" name="Google Shape;231;gede3cd57b5_0_32"/>
          <p:cNvSpPr txBox="1"/>
          <p:nvPr>
            <p:ph idx="1" type="body"/>
          </p:nvPr>
        </p:nvSpPr>
        <p:spPr>
          <a:xfrm>
            <a:off x="680325" y="2336875"/>
            <a:ext cx="9613800" cy="41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683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n-US" sz="2200"/>
              <a:t>Districts shall </a:t>
            </a:r>
            <a:r>
              <a:rPr b="1" lang="en-US" sz="2200"/>
              <a:t>comply with the US Constitution</a:t>
            </a:r>
            <a:r>
              <a:rPr lang="en-US" sz="2200"/>
              <a:t>, including reasonably equal population.</a:t>
            </a:r>
            <a:endParaRPr sz="2200"/>
          </a:p>
          <a:p>
            <a:pPr indent="-3683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n-US" sz="2200"/>
              <a:t>Districts shall </a:t>
            </a:r>
            <a:r>
              <a:rPr b="1" lang="en-US" sz="2200"/>
              <a:t>comply with the federal Voting Rights Act</a:t>
            </a:r>
            <a:r>
              <a:rPr lang="en-US" sz="2200"/>
              <a:t>.</a:t>
            </a:r>
            <a:endParaRPr sz="2200"/>
          </a:p>
          <a:p>
            <a:pPr indent="-3683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n-US" sz="2200"/>
              <a:t>Districts shall </a:t>
            </a:r>
            <a:r>
              <a:rPr b="1" lang="en-US" sz="2200"/>
              <a:t>be contiguous</a:t>
            </a:r>
            <a:r>
              <a:rPr lang="en-US" sz="2200"/>
              <a:t> and drawn to </a:t>
            </a:r>
            <a:r>
              <a:rPr b="1" lang="en-US" sz="2200"/>
              <a:t>encourage compactness.</a:t>
            </a:r>
            <a:endParaRPr b="1" sz="2200"/>
          </a:p>
          <a:p>
            <a:pPr indent="-3683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n-US" sz="2200"/>
              <a:t>Districts shall </a:t>
            </a:r>
            <a:r>
              <a:rPr b="1" lang="en-US" sz="2200"/>
              <a:t>respect the geographic integrity of neighborhoods</a:t>
            </a:r>
            <a:r>
              <a:rPr lang="en-US" sz="2200"/>
              <a:t> and </a:t>
            </a:r>
            <a:r>
              <a:rPr b="1" lang="en-US" sz="2200"/>
              <a:t>Communities of Interest (COIs)</a:t>
            </a:r>
            <a:r>
              <a:rPr lang="en-US" sz="2200"/>
              <a:t>. </a:t>
            </a:r>
            <a:endParaRPr sz="2200"/>
          </a:p>
          <a:p>
            <a:pPr indent="-3619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-US" sz="2100"/>
              <a:t>Communities of Interest may </a:t>
            </a:r>
            <a:r>
              <a:rPr lang="en-US" sz="2100" u="sng"/>
              <a:t>not</a:t>
            </a:r>
            <a:r>
              <a:rPr lang="en-US" sz="2100"/>
              <a:t> include relationships to political parties</a:t>
            </a:r>
            <a:endParaRPr sz="2100"/>
          </a:p>
          <a:p>
            <a:pPr indent="-3619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AutoNum type="arabicPeriod"/>
            </a:pPr>
            <a:r>
              <a:rPr lang="en-US" sz="2100"/>
              <a:t>Districts should be easily identifiable and understandable by residents → follow natural and artificial barriers, streets, etc.</a:t>
            </a:r>
            <a:endParaRPr sz="2100"/>
          </a:p>
          <a:p>
            <a:pPr indent="-3683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n-US" sz="2200"/>
              <a:t>Districts shall </a:t>
            </a:r>
            <a:r>
              <a:rPr b="1" lang="en-US" sz="2200"/>
              <a:t>not be drawn to favor or discriminate against a political party, incumbent or candidate</a:t>
            </a:r>
            <a:r>
              <a:rPr lang="en-US" sz="2200"/>
              <a:t>. </a:t>
            </a:r>
            <a:endParaRPr sz="2600"/>
          </a:p>
        </p:txBody>
      </p:sp>
      <p:sp>
        <p:nvSpPr>
          <p:cNvPr id="232" name="Google Shape;232;gede3cd57b5_0_32"/>
          <p:cNvSpPr txBox="1"/>
          <p:nvPr>
            <p:ph idx="12" type="sldNum"/>
          </p:nvPr>
        </p:nvSpPr>
        <p:spPr>
          <a:xfrm>
            <a:off x="10729455" y="753227"/>
            <a:ext cx="1154100" cy="1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10964047813_0_20"/>
          <p:cNvSpPr txBox="1"/>
          <p:nvPr>
            <p:ph idx="4294967295" type="title"/>
          </p:nvPr>
        </p:nvSpPr>
        <p:spPr>
          <a:xfrm>
            <a:off x="253150" y="753225"/>
            <a:ext cx="3279900" cy="205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-US"/>
              <a:t>Current Deviations by Council District</a:t>
            </a:r>
            <a:endParaRPr/>
          </a:p>
        </p:txBody>
      </p:sp>
      <p:sp>
        <p:nvSpPr>
          <p:cNvPr id="238" name="Google Shape;238;g10964047813_0_20"/>
          <p:cNvSpPr txBox="1"/>
          <p:nvPr>
            <p:ph idx="12" type="sldNum"/>
          </p:nvPr>
        </p:nvSpPr>
        <p:spPr>
          <a:xfrm>
            <a:off x="10729455" y="753227"/>
            <a:ext cx="1154100" cy="1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239" name="Google Shape;239;g10964047813_0_20"/>
          <p:cNvGraphicFramePr/>
          <p:nvPr/>
        </p:nvGraphicFramePr>
        <p:xfrm>
          <a:off x="189325" y="34604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{F21C36F1-A22B-46C0-82A8-28DA631CCC4C}</a:tableStyleId>
              </a:tblPr>
              <a:tblGrid>
                <a:gridCol w="1516775"/>
                <a:gridCol w="1558075"/>
              </a:tblGrid>
              <a:tr h="4669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US" sz="1500" u="none" cap="none" strike="noStrike"/>
                        <a:t>District</a:t>
                      </a:r>
                      <a:endParaRPr b="1" sz="1500" u="none" cap="none" strike="noStrike"/>
                    </a:p>
                  </a:txBody>
                  <a:tcPr marT="63500" marB="63500" marR="63500" marL="6350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US" sz="1500"/>
                        <a:t>% </a:t>
                      </a:r>
                      <a:r>
                        <a:rPr b="1" lang="en-US" sz="1500" u="none" cap="none" strike="noStrike"/>
                        <a:t>Deviation</a:t>
                      </a:r>
                      <a:endParaRPr b="1" sz="1500" u="none" cap="none" strike="noStrike"/>
                    </a:p>
                  </a:txBody>
                  <a:tcPr marT="63500" marB="63500" marR="63500" marL="63500">
                    <a:solidFill>
                      <a:schemeClr val="lt1"/>
                    </a:solidFill>
                  </a:tcPr>
                </a:tc>
              </a:tr>
              <a:tr h="4591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US" sz="1500" u="none" cap="none" strike="noStrike"/>
                        <a:t>1</a:t>
                      </a:r>
                      <a:endParaRPr b="1" sz="1500" u="none" cap="none" strike="noStrike"/>
                    </a:p>
                  </a:txBody>
                  <a:tcPr marT="63500" marB="63500" marR="63500" marL="6350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500"/>
                        <a:t>-7.18%</a:t>
                      </a:r>
                      <a:endParaRPr b="1" sz="1500"/>
                    </a:p>
                  </a:txBody>
                  <a:tcPr marT="63500" marB="63500" marR="63500" marL="63500" anchor="ctr">
                    <a:solidFill>
                      <a:schemeClr val="lt1"/>
                    </a:solidFill>
                  </a:tcPr>
                </a:tc>
              </a:tr>
              <a:tr h="4591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US" sz="1500" u="none" cap="none" strike="noStrike"/>
                        <a:t>2</a:t>
                      </a:r>
                      <a:endParaRPr b="1" sz="1500" u="none" cap="none" strike="noStrike"/>
                    </a:p>
                  </a:txBody>
                  <a:tcPr marT="63500" marB="63500" marR="63500" marL="6350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500"/>
                        <a:t>+7.43%</a:t>
                      </a:r>
                      <a:endParaRPr b="1" sz="1500"/>
                    </a:p>
                  </a:txBody>
                  <a:tcPr marT="63500" marB="63500" marR="63500" marL="63500" anchor="ctr">
                    <a:solidFill>
                      <a:schemeClr val="lt1"/>
                    </a:solidFill>
                  </a:tcPr>
                </a:tc>
              </a:tr>
              <a:tr h="4591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US" sz="1500" u="none" cap="none" strike="noStrike"/>
                        <a:t>3</a:t>
                      </a:r>
                      <a:endParaRPr b="1" sz="1500" u="none" cap="none" strike="noStrike"/>
                    </a:p>
                  </a:txBody>
                  <a:tcPr marT="63500" marB="63500" marR="63500" marL="6350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500"/>
                        <a:t>-0.56%</a:t>
                      </a:r>
                      <a:endParaRPr b="1" sz="1500"/>
                    </a:p>
                  </a:txBody>
                  <a:tcPr marT="63500" marB="63500" marR="63500" marL="63500" anchor="ctr">
                    <a:solidFill>
                      <a:schemeClr val="lt1"/>
                    </a:solidFill>
                  </a:tcPr>
                </a:tc>
              </a:tr>
              <a:tr h="4591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US" sz="1500" u="none" cap="none" strike="noStrike"/>
                        <a:t>4</a:t>
                      </a:r>
                      <a:endParaRPr b="1" sz="1500" u="none" cap="none" strike="noStrike"/>
                    </a:p>
                  </a:txBody>
                  <a:tcPr marT="63500" marB="63500" marR="63500" marL="63500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500"/>
                        <a:t>+0.29%</a:t>
                      </a:r>
                      <a:endParaRPr b="1" sz="1500"/>
                    </a:p>
                  </a:txBody>
                  <a:tcPr marT="63500" marB="63500" marR="63500" marL="63500" anchor="ctr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pic>
        <p:nvPicPr>
          <p:cNvPr id="240" name="Google Shape;240;g10964047813_0_20"/>
          <p:cNvPicPr preferRelativeResize="0"/>
          <p:nvPr/>
        </p:nvPicPr>
        <p:blipFill rotWithShape="1">
          <a:blip r:embed="rId3">
            <a:alphaModFix/>
          </a:blip>
          <a:srcRect b="0" l="17792" r="9049" t="0"/>
          <a:stretch/>
        </p:blipFill>
        <p:spPr>
          <a:xfrm>
            <a:off x="3685450" y="152400"/>
            <a:ext cx="6615274" cy="6495215"/>
          </a:xfrm>
          <a:prstGeom prst="rect">
            <a:avLst/>
          </a:prstGeom>
          <a:noFill/>
          <a:ln cap="flat" cmpd="sng" w="254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10b5927638e_0_2"/>
          <p:cNvSpPr txBox="1"/>
          <p:nvPr>
            <p:ph idx="12" type="sldNum"/>
          </p:nvPr>
        </p:nvSpPr>
        <p:spPr>
          <a:xfrm>
            <a:off x="10729455" y="753227"/>
            <a:ext cx="1154100" cy="1090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46" name="Google Shape;246;g10b5927638e_0_2"/>
          <p:cNvSpPr txBox="1"/>
          <p:nvPr>
            <p:ph type="title"/>
          </p:nvPr>
        </p:nvSpPr>
        <p:spPr>
          <a:xfrm>
            <a:off x="680321" y="753228"/>
            <a:ext cx="9613800" cy="1080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Current Demographics by Council District</a:t>
            </a:r>
            <a:endParaRPr/>
          </a:p>
        </p:txBody>
      </p:sp>
      <p:graphicFrame>
        <p:nvGraphicFramePr>
          <p:cNvPr id="247" name="Google Shape;247;g10b5927638e_0_2"/>
          <p:cNvGraphicFramePr/>
          <p:nvPr/>
        </p:nvGraphicFramePr>
        <p:xfrm>
          <a:off x="680375" y="25219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{76AA7761-3DBD-4814-B32C-4829EA854643}</a:tableStyleId>
              </a:tblPr>
              <a:tblGrid>
                <a:gridCol w="1313450"/>
                <a:gridCol w="1313450"/>
                <a:gridCol w="1313450"/>
                <a:gridCol w="1313450"/>
                <a:gridCol w="1313450"/>
                <a:gridCol w="1313450"/>
                <a:gridCol w="1374275"/>
                <a:gridCol w="1349975"/>
              </a:tblGrid>
              <a:tr h="4694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>
                          <a:solidFill>
                            <a:schemeClr val="dk1"/>
                          </a:solidFill>
                        </a:rPr>
                        <a:t>District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>
                          <a:solidFill>
                            <a:schemeClr val="dk1"/>
                          </a:solidFill>
                        </a:rPr>
                        <a:t>Population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>
                          <a:solidFill>
                            <a:schemeClr val="dk1"/>
                          </a:solidFill>
                        </a:rPr>
                        <a:t>% Deviation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>
                          <a:solidFill>
                            <a:schemeClr val="dk1"/>
                          </a:solidFill>
                        </a:rPr>
                        <a:t>Total CVAP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>
                          <a:solidFill>
                            <a:schemeClr val="dk1"/>
                          </a:solidFill>
                        </a:rPr>
                        <a:t>% Black CVAP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>
                          <a:solidFill>
                            <a:schemeClr val="dk1"/>
                          </a:solidFill>
                        </a:rPr>
                        <a:t>% Asian CVAP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>
                          <a:solidFill>
                            <a:schemeClr val="dk1"/>
                          </a:solidFill>
                        </a:rPr>
                        <a:t>% Latino CVAP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>
                          <a:solidFill>
                            <a:schemeClr val="dk1"/>
                          </a:solidFill>
                        </a:rPr>
                        <a:t>% White CVAP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4694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1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35,159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-7.18%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17,851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3.28%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6.91%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53.64%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33.24%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4694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2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40,695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7.43%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26,659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3.37%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12.03%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24.92%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57.02%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4694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3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37,672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-0.55%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22,048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3.82%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6.33%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39.26%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47.56%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4694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4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37,990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0.29%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24,451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2.90%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9.17%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29.20%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</a:rPr>
                        <a:t>55.60%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25400" marB="25400" marR="25400" marL="25400" anchor="ctr">
                    <a:lnL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248" name="Google Shape;248;g10b5927638e_0_2"/>
          <p:cNvSpPr txBox="1"/>
          <p:nvPr/>
        </p:nvSpPr>
        <p:spPr>
          <a:xfrm>
            <a:off x="680375" y="5217550"/>
            <a:ext cx="10605000" cy="8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chemeClr val="lt1"/>
                </a:solidFill>
              </a:rPr>
              <a:t>*CVAP = Citizen Voting Age Population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lt1"/>
                </a:solidFill>
              </a:rPr>
              <a:t>Racial and ethnic characteristics of the Citizens Voting Age Population (CVAP) are tabulated according to Department of Justice standards. </a:t>
            </a:r>
            <a:endParaRPr sz="13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e7a5f17bfc_1_20"/>
          <p:cNvSpPr txBox="1"/>
          <p:nvPr>
            <p:ph type="title"/>
          </p:nvPr>
        </p:nvSpPr>
        <p:spPr>
          <a:xfrm>
            <a:off x="680321" y="753228"/>
            <a:ext cx="9613800" cy="108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Ideal Population Per District</a:t>
            </a:r>
            <a:endParaRPr/>
          </a:p>
        </p:txBody>
      </p:sp>
      <p:sp>
        <p:nvSpPr>
          <p:cNvPr id="254" name="Google Shape;254;ge7a5f17bfc_1_20"/>
          <p:cNvSpPr txBox="1"/>
          <p:nvPr>
            <p:ph idx="1" type="body"/>
          </p:nvPr>
        </p:nvSpPr>
        <p:spPr>
          <a:xfrm>
            <a:off x="680325" y="2056100"/>
            <a:ext cx="9613800" cy="414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700"/>
              <a:t>To Compute the ideal population for each type of district: </a:t>
            </a:r>
            <a:endParaRPr sz="2700"/>
          </a:p>
          <a:p>
            <a:pPr indent="0" lvl="0" marL="0" rtl="0" algn="ctr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800"/>
              <a:buNone/>
            </a:pPr>
            <a:r>
              <a:rPr lang="en-US" sz="2700"/>
              <a:t>Total population ÷ # of districts = Ideal POP</a:t>
            </a:r>
            <a:endParaRPr sz="2700"/>
          </a:p>
          <a:p>
            <a:pPr indent="0" lvl="0" marL="0" rtl="0" algn="ctr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700"/>
          </a:p>
          <a:p>
            <a:pPr indent="0" lvl="0" marL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800"/>
              <a:buNone/>
            </a:pPr>
            <a:r>
              <a:rPr lang="en-US" sz="2700"/>
              <a:t>Escondido total Population from 2020 Census: 151,516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800"/>
              <a:buNone/>
            </a:pPr>
            <a:r>
              <a:rPr lang="en-US" sz="2700"/>
              <a:t>Ideal population for Escondido City Council Districts?</a:t>
            </a:r>
            <a:endParaRPr sz="2700"/>
          </a:p>
          <a:p>
            <a:pPr indent="0" lvl="0" marL="0" rtl="0" algn="ctr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800"/>
              <a:buNone/>
            </a:pPr>
            <a:r>
              <a:rPr lang="en-US" sz="2500"/>
              <a:t>151,516 </a:t>
            </a:r>
            <a:r>
              <a:rPr lang="en-US" sz="2500"/>
              <a:t>÷ 4 = ~37,879 people per/district</a:t>
            </a:r>
            <a:endParaRPr sz="2500"/>
          </a:p>
          <a:p>
            <a:pPr indent="0" lvl="0" marL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500"/>
          </a:p>
        </p:txBody>
      </p:sp>
      <p:sp>
        <p:nvSpPr>
          <p:cNvPr id="255" name="Google Shape;255;ge7a5f17bfc_1_20"/>
          <p:cNvSpPr txBox="1"/>
          <p:nvPr>
            <p:ph idx="12" type="sldNum"/>
          </p:nvPr>
        </p:nvSpPr>
        <p:spPr>
          <a:xfrm>
            <a:off x="10729455" y="753227"/>
            <a:ext cx="1154100" cy="1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e7a5f17bfc_1_80"/>
          <p:cNvSpPr txBox="1"/>
          <p:nvPr>
            <p:ph type="title"/>
          </p:nvPr>
        </p:nvSpPr>
        <p:spPr>
          <a:xfrm>
            <a:off x="680321" y="758178"/>
            <a:ext cx="9613800" cy="108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Criterion 4: Local Neighborhoods and Communities of Interest (COIs)</a:t>
            </a:r>
            <a:endParaRPr/>
          </a:p>
        </p:txBody>
      </p:sp>
      <p:sp>
        <p:nvSpPr>
          <p:cNvPr id="261" name="Google Shape;261;ge7a5f17bfc_1_80"/>
          <p:cNvSpPr txBox="1"/>
          <p:nvPr>
            <p:ph idx="1" type="body"/>
          </p:nvPr>
        </p:nvSpPr>
        <p:spPr>
          <a:xfrm>
            <a:off x="680321" y="2336873"/>
            <a:ext cx="9613800" cy="35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81081"/>
              <a:buNone/>
            </a:pPr>
            <a:r>
              <a:rPr b="1" lang="en-US" u="sng"/>
              <a:t>Neighborhoods</a:t>
            </a:r>
            <a:r>
              <a:rPr lang="en-US"/>
              <a:t> are specific to each jurisdiction</a:t>
            </a:r>
            <a:endParaRPr/>
          </a:p>
          <a:p>
            <a:pPr indent="-334327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75000"/>
              <a:buChar char="•"/>
            </a:pPr>
            <a:r>
              <a:rPr lang="en-US"/>
              <a:t>They are sometimes defined by the jurisdiction and more frequently by the residents that live in a certain area.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81081"/>
              <a:buNone/>
            </a:pPr>
            <a:r>
              <a:rPr b="1" lang="en-US"/>
              <a:t>“Communities of Interest” </a:t>
            </a:r>
            <a:r>
              <a:rPr lang="en-US"/>
              <a:t>are generally described as a geographic area comprised of residents who share similar interests.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81081"/>
              <a:buNone/>
            </a:pPr>
            <a:r>
              <a:rPr lang="en-US"/>
              <a:t>COIs are defined by those familiar with the community...</a:t>
            </a:r>
            <a:endParaRPr/>
          </a:p>
          <a:p>
            <a:pPr indent="-334327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75000"/>
              <a:buChar char="•"/>
            </a:pPr>
            <a:r>
              <a:rPr lang="en-US"/>
              <a:t>Law does not limit the kinds of interests that may bind a community. </a:t>
            </a:r>
            <a:endParaRPr/>
          </a:p>
          <a:p>
            <a:pPr indent="-334327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75000"/>
              <a:buChar char="•"/>
            </a:pPr>
            <a:r>
              <a:rPr lang="en-US" u="sng"/>
              <a:t>It is up to those who live in or work with a community to identify and establish the interests that unite it.</a:t>
            </a:r>
            <a:r>
              <a:rPr lang="en-US"/>
              <a:t> </a:t>
            </a:r>
            <a:endParaRPr/>
          </a:p>
          <a:p>
            <a:pPr indent="-334327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75000"/>
              <a:buChar char="•"/>
            </a:pPr>
            <a:r>
              <a:rPr lang="en-US"/>
              <a:t>Interests need not be limited to current situation but can also include common goals.</a:t>
            </a:r>
            <a:endParaRPr/>
          </a:p>
        </p:txBody>
      </p:sp>
      <p:sp>
        <p:nvSpPr>
          <p:cNvPr id="262" name="Google Shape;262;ge7a5f17bfc_1_80"/>
          <p:cNvSpPr txBox="1"/>
          <p:nvPr>
            <p:ph idx="12" type="sldNum"/>
          </p:nvPr>
        </p:nvSpPr>
        <p:spPr>
          <a:xfrm>
            <a:off x="10729455" y="753227"/>
            <a:ext cx="1154100" cy="1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erlin">
  <a:themeElements>
    <a:clrScheme name="Berlin">
      <a:dk1>
        <a:srgbClr val="000000"/>
      </a:dk1>
      <a:lt1>
        <a:srgbClr val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2021-05-19T16:03:13Z</dcterms:created>
  <dc:creator>karin mac donald</dc:creator>
</cp:coreProperties>
</file>